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5190" autoAdjust="0"/>
  </p:normalViewPr>
  <p:slideViewPr>
    <p:cSldViewPr snapToGrid="0" snapToObjects="1">
      <p:cViewPr>
        <p:scale>
          <a:sx n="100" d="100"/>
          <a:sy n="100" d="100"/>
        </p:scale>
        <p:origin x="907" y="34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1AA06-4AA2-4AA1-A127-51C734DD8F7A}" type="datetimeFigureOut">
              <a:rPr lang="en-US" smtClean="0"/>
              <a:t>11/18/2025</a:t>
            </a:fld>
            <a:endParaRPr lang="en-US"/>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084A-1533-4DFB-8F26-720CC20D5507}" type="slidenum">
              <a:rPr lang="en-US" smtClean="0"/>
              <a:t>‹#›</a:t>
            </a:fld>
            <a:endParaRPr lang="en-US"/>
          </a:p>
        </p:txBody>
      </p:sp>
    </p:spTree>
    <p:extLst>
      <p:ext uri="{BB962C8B-B14F-4D97-AF65-F5344CB8AC3E}">
        <p14:creationId xmlns:p14="http://schemas.microsoft.com/office/powerpoint/2010/main" val="186779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2C7D084A-1533-4DFB-8F26-720CC20D5507}" type="slidenum">
              <a:rPr lang="en-US" smtClean="0"/>
              <a:t>3</a:t>
            </a:fld>
            <a:endParaRPr lang="en-US"/>
          </a:p>
        </p:txBody>
      </p:sp>
    </p:spTree>
    <p:extLst>
      <p:ext uri="{BB962C8B-B14F-4D97-AF65-F5344CB8AC3E}">
        <p14:creationId xmlns:p14="http://schemas.microsoft.com/office/powerpoint/2010/main" val="1713873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2C7D084A-1533-4DFB-8F26-720CC20D5507}" type="slidenum">
              <a:rPr lang="en-US" smtClean="0"/>
              <a:t>7</a:t>
            </a:fld>
            <a:endParaRPr lang="en-US"/>
          </a:p>
        </p:txBody>
      </p:sp>
    </p:spTree>
    <p:extLst>
      <p:ext uri="{BB962C8B-B14F-4D97-AF65-F5344CB8AC3E}">
        <p14:creationId xmlns:p14="http://schemas.microsoft.com/office/powerpoint/2010/main" val="92184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5"/>
          </p:nvPr>
        </p:nvSpPr>
        <p:spPr/>
        <p:txBody>
          <a:bodyPr/>
          <a:lstStyle/>
          <a:p>
            <a:fld id="{2C7D084A-1533-4DFB-8F26-720CC20D5507}" type="slidenum">
              <a:rPr lang="en-US" smtClean="0"/>
              <a:t>8</a:t>
            </a:fld>
            <a:endParaRPr lang="en-US"/>
          </a:p>
        </p:txBody>
      </p:sp>
    </p:spTree>
    <p:extLst>
      <p:ext uri="{BB962C8B-B14F-4D97-AF65-F5344CB8AC3E}">
        <p14:creationId xmlns:p14="http://schemas.microsoft.com/office/powerpoint/2010/main" val="28157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0266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866442" y="685800"/>
            <a:ext cx="662096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BCAD085-E8A6-8845-BD4E-CB4CCA059FC4}"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0804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5BCAD085-E8A6-8845-BD4E-CB4CCA059FC4}"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65382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81408" y="1447800"/>
            <a:ext cx="6001049" cy="2323374"/>
          </a:xfrm>
        </p:spPr>
        <p:txBody>
          <a:bodyPr/>
          <a:lstStyle>
            <a:lvl1pPr>
              <a:defRPr sz="4800"/>
            </a:lvl1pPr>
          </a:lstStyle>
          <a:p>
            <a:r>
              <a:rPr lang="ru-RU"/>
              <a:t>Образец заголовка</a:t>
            </a:r>
            <a:endParaRPr lang="en-US" dirty="0"/>
          </a:p>
        </p:txBody>
      </p:sp>
      <p:sp>
        <p:nvSpPr>
          <p:cNvPr id="14" name="Text Placeholder 3"/>
          <p:cNvSpPr>
            <a:spLocks noGrp="1"/>
          </p:cNvSpPr>
          <p:nvPr>
            <p:ph type="body" sz="half" idx="13"/>
          </p:nvPr>
        </p:nvSpPr>
        <p:spPr>
          <a:xfrm>
            <a:off x="1448177" y="3771174"/>
            <a:ext cx="546115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5BCAD085-E8A6-8845-BD4E-CB4CCA059FC4}"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6999690" y="2613787"/>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722879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866442" y="3124201"/>
            <a:ext cx="6620968"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BCAD085-E8A6-8845-BD4E-CB4CCA059FC4}"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27354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11/18/2025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65395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21"/>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2"/>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11/18/2025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18352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98638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03992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4422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BCAD085-E8A6-8845-BD4E-CB4CCA059FC4}"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4502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56597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3227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5BCAD085-E8A6-8845-BD4E-CB4CCA059FC4}" type="datetimeFigureOut">
              <a:rPr lang="en-US" smtClean="0"/>
              <a:t>11/18/2025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16504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BCAD085-E8A6-8845-BD4E-CB4CCA059FC4}" type="datetimeFigureOut">
              <a:rPr lang="en-US" smtClean="0"/>
              <a:t>11/18/2025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29592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66442" y="3129281"/>
            <a:ext cx="2551461"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5BCAD085-E8A6-8845-BD4E-CB4CCA059FC4}" type="datetimeFigureOut">
              <a:rPr lang="en-US" smtClean="0"/>
              <a:t>11/18/2025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4654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BCAD085-E8A6-8845-BD4E-CB4CCA059FC4}"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0321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CAD085-E8A6-8845-BD4E-CB4CCA059FC4}" type="datetimeFigureOut">
              <a:rPr lang="en-US" smtClean="0"/>
              <a:t>11/18/2025</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80401379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09" y="452718"/>
            <a:ext cx="8173515" cy="2976282"/>
          </a:xfrm>
        </p:spPr>
        <p:txBody>
          <a:bodyPr/>
          <a:lstStyle/>
          <a:p>
            <a:pPr algn="ctr"/>
            <a:r>
              <a:rPr sz="6000" dirty="0" err="1">
                <a:solidFill>
                  <a:srgbClr val="FF0000"/>
                </a:solidFill>
                <a:latin typeface="Arial Black" panose="020B0A04020102020204" pitchFamily="34" charset="0"/>
              </a:rPr>
              <a:t>AL_cringe</a:t>
            </a:r>
            <a:br>
              <a:rPr lang="en-US" sz="6000" dirty="0">
                <a:solidFill>
                  <a:srgbClr val="FF0000"/>
                </a:solidFill>
                <a:latin typeface="Arial Black" panose="020B0A04020102020204" pitchFamily="34" charset="0"/>
              </a:rPr>
            </a:br>
            <a:r>
              <a:rPr lang="en-US" sz="6000" dirty="0">
                <a:solidFill>
                  <a:srgbClr val="FF0000"/>
                </a:solidFill>
                <a:latin typeface="Arial Black" panose="020B0A04020102020204" pitchFamily="34" charset="0"/>
              </a:rPr>
              <a:t>Team</a:t>
            </a:r>
            <a:endParaRPr sz="6000" dirty="0">
              <a:solidFill>
                <a:srgbClr val="FF0000"/>
              </a:solidFill>
              <a:latin typeface="Arial Black" panose="020B0A04020102020204" pitchFamily="34" charset="0"/>
            </a:endParaRPr>
          </a:p>
        </p:txBody>
      </p:sp>
      <p:sp>
        <p:nvSpPr>
          <p:cNvPr id="3" name="Content Placeholder 2"/>
          <p:cNvSpPr>
            <a:spLocks noGrp="1"/>
          </p:cNvSpPr>
          <p:nvPr>
            <p:ph idx="1"/>
          </p:nvPr>
        </p:nvSpPr>
        <p:spPr>
          <a:xfrm>
            <a:off x="827699" y="2514601"/>
            <a:ext cx="7516201" cy="3733806"/>
          </a:xfrm>
        </p:spPr>
        <p:txBody>
          <a:bodyPr>
            <a:normAutofit/>
          </a:bodyPr>
          <a:lstStyle/>
          <a:p>
            <a:r>
              <a:rPr dirty="0">
                <a:latin typeface="Bahnschrift SemiBold" panose="020B0502040204020203" pitchFamily="34" charset="0"/>
              </a:rPr>
              <a:t>A creative and innovative engineering team with strong passion for robotics.</a:t>
            </a:r>
            <a:endParaRPr lang="en-US" dirty="0">
              <a:latin typeface="Bahnschrift SemiBold" panose="020B0502040204020203" pitchFamily="34" charset="0"/>
            </a:endParaRPr>
          </a:p>
          <a:p>
            <a:r>
              <a:rPr lang="en-US" b="1" dirty="0">
                <a:latin typeface="Bahnschrift SemiBold" panose="020B0502040204020203" pitchFamily="34" charset="0"/>
              </a:rPr>
              <a:t>This team has 5 years of experience in the field of robotics.</a:t>
            </a:r>
          </a:p>
          <a:p>
            <a:r>
              <a:rPr lang="en-US" b="1" dirty="0">
                <a:latin typeface="Bahnschrift SemiBold" panose="020B0502040204020203" pitchFamily="34" charset="0"/>
              </a:rPr>
              <a:t>They have achieved several honorable places in various international competitions.</a:t>
            </a:r>
          </a:p>
          <a:p>
            <a:r>
              <a:rPr lang="en-US" b="1" dirty="0">
                <a:latin typeface="Bahnschrift SemiBold" panose="020B0502040204020203" pitchFamily="34" charset="0"/>
              </a:rPr>
              <a:t>The team was founded on September 12, 2022, with the goal of participating in both national and international competitions, as well as introducing new types of robotics contests and innovations to Uzbekistan</a:t>
            </a:r>
            <a:r>
              <a:rPr lang="en-US" b="1" dirty="0"/>
              <a:t>.</a:t>
            </a:r>
            <a:r>
              <a:rPr lang="en-US" dirty="0"/>
              <a:t>.</a:t>
            </a:r>
          </a:p>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rgbClr val="FF0000"/>
                </a:solidFill>
              </a:rPr>
              <a:t>Drive Syste</a:t>
            </a:r>
            <a:r>
              <a:rPr lang="en-US" dirty="0">
                <a:solidFill>
                  <a:srgbClr val="FF0000"/>
                </a:solidFill>
              </a:rPr>
              <a:t>m</a:t>
            </a:r>
            <a:br>
              <a:rPr lang="en-US" dirty="0">
                <a:solidFill>
                  <a:srgbClr val="FF0000"/>
                </a:solidFill>
              </a:rPr>
            </a:br>
            <a:endParaRPr dirty="0">
              <a:solidFill>
                <a:srgbClr val="FF0000"/>
              </a:solidFill>
            </a:endParaRPr>
          </a:p>
        </p:txBody>
      </p:sp>
      <p:sp>
        <p:nvSpPr>
          <p:cNvPr id="3" name="Content Placeholder 2"/>
          <p:cNvSpPr>
            <a:spLocks noGrp="1"/>
          </p:cNvSpPr>
          <p:nvPr>
            <p:ph idx="1"/>
          </p:nvPr>
        </p:nvSpPr>
        <p:spPr>
          <a:xfrm>
            <a:off x="267560" y="1731329"/>
            <a:ext cx="4678680" cy="3976052"/>
          </a:xfrm>
        </p:spPr>
        <p:txBody>
          <a:bodyPr>
            <a:normAutofit lnSpcReduction="10000"/>
          </a:bodyPr>
          <a:lstStyle/>
          <a:p>
            <a:r>
              <a:rPr lang="en-US" dirty="0"/>
              <a:t>We have two N20  800 RPM motors installed with gear ratio;1.2, and this allows the robot to move steadily and maintain stable motion, regardless of its weight</a:t>
            </a:r>
          </a:p>
          <a:p>
            <a:endParaRPr lang="en-US" dirty="0"/>
          </a:p>
          <a:p>
            <a:r>
              <a:rPr lang="en-US" dirty="0"/>
              <a:t>And an additional N20 encoder motor is installed, which helps the robot move more accurately over a given distance and ensures precise turning during rotations.</a:t>
            </a:r>
          </a:p>
          <a:p>
            <a:endParaRPr dirty="0"/>
          </a:p>
          <a:p>
            <a:endParaRPr dirty="0"/>
          </a:p>
          <a:p>
            <a:pPr marL="0" indent="0">
              <a:buNone/>
            </a:pPr>
            <a:endParaRPr dirty="0"/>
          </a:p>
        </p:txBody>
      </p:sp>
      <p:pic>
        <p:nvPicPr>
          <p:cNvPr id="5" name="Рисунок 4">
            <a:extLst>
              <a:ext uri="{FF2B5EF4-FFF2-40B4-BE49-F238E27FC236}">
                <a16:creationId xmlns:a16="http://schemas.microsoft.com/office/drawing/2014/main" id="{51C474AF-4DDC-4974-A830-45FE12AC3378}"/>
              </a:ext>
            </a:extLst>
          </p:cNvPr>
          <p:cNvPicPr>
            <a:picLocks noChangeAspect="1"/>
          </p:cNvPicPr>
          <p:nvPr/>
        </p:nvPicPr>
        <p:blipFill>
          <a:blip r:embed="rId2"/>
          <a:stretch>
            <a:fillRect/>
          </a:stretch>
        </p:blipFill>
        <p:spPr>
          <a:xfrm>
            <a:off x="5269990" y="1366467"/>
            <a:ext cx="2445360" cy="2265658"/>
          </a:xfrm>
          <a:prstGeom prst="rect">
            <a:avLst/>
          </a:prstGeom>
        </p:spPr>
      </p:pic>
      <p:pic>
        <p:nvPicPr>
          <p:cNvPr id="8" name="Рисунок 7">
            <a:extLst>
              <a:ext uri="{FF2B5EF4-FFF2-40B4-BE49-F238E27FC236}">
                <a16:creationId xmlns:a16="http://schemas.microsoft.com/office/drawing/2014/main" id="{596741A6-8DF1-4EB6-A725-9E4DB3458D68}"/>
              </a:ext>
            </a:extLst>
          </p:cNvPr>
          <p:cNvPicPr>
            <a:picLocks noChangeAspect="1"/>
          </p:cNvPicPr>
          <p:nvPr/>
        </p:nvPicPr>
        <p:blipFill>
          <a:blip r:embed="rId3"/>
          <a:stretch>
            <a:fillRect/>
          </a:stretch>
        </p:blipFill>
        <p:spPr>
          <a:xfrm>
            <a:off x="4815840" y="3632125"/>
            <a:ext cx="3223260" cy="24174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501576"/>
            <a:ext cx="7055380" cy="1400530"/>
          </a:xfrm>
        </p:spPr>
        <p:txBody>
          <a:bodyPr/>
          <a:lstStyle/>
          <a:p>
            <a:r>
              <a:rPr sz="4400" dirty="0">
                <a:solidFill>
                  <a:srgbClr val="FF0000"/>
                </a:solidFill>
              </a:rPr>
              <a:t>Steering System</a:t>
            </a:r>
          </a:p>
        </p:txBody>
      </p:sp>
      <p:sp>
        <p:nvSpPr>
          <p:cNvPr id="3" name="Content Placeholder 2"/>
          <p:cNvSpPr>
            <a:spLocks noGrp="1"/>
          </p:cNvSpPr>
          <p:nvPr>
            <p:ph idx="1"/>
          </p:nvPr>
        </p:nvSpPr>
        <p:spPr>
          <a:xfrm>
            <a:off x="545760" y="1455421"/>
            <a:ext cx="4429270" cy="4949862"/>
          </a:xfrm>
        </p:spPr>
        <p:txBody>
          <a:bodyPr>
            <a:normAutofit fontScale="70000" lnSpcReduction="20000"/>
          </a:bodyPr>
          <a:lstStyle/>
          <a:p>
            <a:r>
              <a:rPr dirty="0"/>
              <a:t>25 g digital servo used for precise steering control.</a:t>
            </a:r>
            <a:endParaRPr lang="en-US" dirty="0"/>
          </a:p>
          <a:p>
            <a:endParaRPr lang="en-US" dirty="0"/>
          </a:p>
          <a:p>
            <a:r>
              <a:rPr lang="en-US" dirty="0"/>
              <a:t>And a servo is also installed to move the camera to the right and left.</a:t>
            </a:r>
          </a:p>
          <a:p>
            <a:r>
              <a:rPr lang="en-US" b="1" dirty="0"/>
              <a:t>Key Features:</a:t>
            </a:r>
          </a:p>
          <a:p>
            <a:r>
              <a:rPr lang="en-US" b="1" dirty="0"/>
              <a:t>High precision:</a:t>
            </a:r>
            <a:r>
              <a:rPr lang="en-US" dirty="0"/>
              <a:t> Digital circuitry provides more accurate positioning compared to analog servos.</a:t>
            </a:r>
          </a:p>
          <a:p>
            <a:r>
              <a:rPr lang="en-US" b="1" dirty="0"/>
              <a:t>Fast response:</a:t>
            </a:r>
            <a:r>
              <a:rPr lang="en-US" dirty="0"/>
              <a:t> Reacts quickly to control signals, improving robot performance.</a:t>
            </a:r>
          </a:p>
          <a:p>
            <a:r>
              <a:rPr lang="en-US" b="1" dirty="0"/>
              <a:t>Torque:</a:t>
            </a:r>
            <a:r>
              <a:rPr lang="en-US" dirty="0"/>
              <a:t> Typically delivers strong torque for its size, suitable for steering, lifting, and camera rotation.</a:t>
            </a:r>
          </a:p>
          <a:p>
            <a:r>
              <a:rPr lang="en-US" b="1" dirty="0"/>
              <a:t>Lightweight (25 grams):</a:t>
            </a:r>
            <a:r>
              <a:rPr lang="en-US" dirty="0"/>
              <a:t> Ideal for small to medium robots and mechanisms.</a:t>
            </a:r>
          </a:p>
          <a:p>
            <a:r>
              <a:rPr lang="en-US" b="1" dirty="0"/>
              <a:t>Durable gears:</a:t>
            </a:r>
            <a:r>
              <a:rPr lang="en-US" dirty="0"/>
              <a:t> Often equipped with metal gears for long-lasting performance.</a:t>
            </a:r>
          </a:p>
          <a:p>
            <a:r>
              <a:rPr lang="en-US" b="1" dirty="0"/>
              <a:t>Wide operating voltage:</a:t>
            </a:r>
            <a:r>
              <a:rPr lang="en-US" dirty="0"/>
              <a:t> Works with common RC power supplies (4.8V–6.8V depending on model).</a:t>
            </a:r>
          </a:p>
          <a:p>
            <a:endParaRPr dirty="0"/>
          </a:p>
        </p:txBody>
      </p:sp>
      <p:pic>
        <p:nvPicPr>
          <p:cNvPr id="8" name="Рисунок 7">
            <a:extLst>
              <a:ext uri="{FF2B5EF4-FFF2-40B4-BE49-F238E27FC236}">
                <a16:creationId xmlns:a16="http://schemas.microsoft.com/office/drawing/2014/main" id="{A1322C44-6500-45A9-A963-5E11FE99480F}"/>
              </a:ext>
            </a:extLst>
          </p:cNvPr>
          <p:cNvPicPr>
            <a:picLocks noChangeAspect="1"/>
          </p:cNvPicPr>
          <p:nvPr/>
        </p:nvPicPr>
        <p:blipFill>
          <a:blip r:embed="rId2"/>
          <a:stretch>
            <a:fillRect/>
          </a:stretch>
        </p:blipFill>
        <p:spPr>
          <a:xfrm>
            <a:off x="5306400" y="1967716"/>
            <a:ext cx="3352890" cy="33528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165" y="702568"/>
            <a:ext cx="7055380" cy="1400530"/>
          </a:xfrm>
        </p:spPr>
        <p:txBody>
          <a:bodyPr/>
          <a:lstStyle/>
          <a:p>
            <a:r>
              <a:rPr dirty="0">
                <a:solidFill>
                  <a:srgbClr val="FF0000"/>
                </a:solidFill>
              </a:rPr>
              <a:t>Drivers &amp; Power System</a:t>
            </a:r>
          </a:p>
        </p:txBody>
      </p:sp>
      <p:sp>
        <p:nvSpPr>
          <p:cNvPr id="3" name="Content Placeholder 2"/>
          <p:cNvSpPr>
            <a:spLocks noGrp="1"/>
          </p:cNvSpPr>
          <p:nvPr>
            <p:ph idx="1"/>
          </p:nvPr>
        </p:nvSpPr>
        <p:spPr>
          <a:xfrm>
            <a:off x="949530" y="1790699"/>
            <a:ext cx="5824650" cy="4175767"/>
          </a:xfrm>
        </p:spPr>
        <p:txBody>
          <a:bodyPr>
            <a:normAutofit fontScale="62500" lnSpcReduction="20000"/>
          </a:bodyPr>
          <a:lstStyle/>
          <a:p>
            <a:r>
              <a:rPr dirty="0">
                <a:latin typeface="Arial Black" panose="020B0A04020102020204" pitchFamily="34" charset="0"/>
              </a:rPr>
              <a:t>Motor driver</a:t>
            </a:r>
            <a:r>
              <a:rPr dirty="0"/>
              <a:t>: TB6612FG.</a:t>
            </a:r>
            <a:endParaRPr lang="en-US" dirty="0"/>
          </a:p>
          <a:p>
            <a:r>
              <a:rPr lang="en-US" b="1" dirty="0">
                <a:latin typeface="Arial Narrow" panose="020B0606020202030204" pitchFamily="34" charset="0"/>
              </a:rPr>
              <a:t>Key Features:</a:t>
            </a:r>
          </a:p>
          <a:p>
            <a:r>
              <a:rPr lang="en-US" dirty="0">
                <a:latin typeface="Arial Narrow" panose="020B0606020202030204" pitchFamily="34" charset="0"/>
              </a:rPr>
              <a:t>Can drive </a:t>
            </a:r>
            <a:r>
              <a:rPr lang="en-US" b="1" dirty="0">
                <a:latin typeface="Arial Narrow" panose="020B0606020202030204" pitchFamily="34" charset="0"/>
              </a:rPr>
              <a:t>two DC motors</a:t>
            </a:r>
            <a:endParaRPr lang="en-US" dirty="0">
              <a:latin typeface="Arial Narrow" panose="020B0606020202030204" pitchFamily="34" charset="0"/>
            </a:endParaRPr>
          </a:p>
          <a:p>
            <a:r>
              <a:rPr lang="en-US" b="1" dirty="0">
                <a:latin typeface="Arial Narrow" panose="020B0606020202030204" pitchFamily="34" charset="0"/>
              </a:rPr>
              <a:t>Voltage range:</a:t>
            </a:r>
            <a:r>
              <a:rPr lang="en-US" dirty="0">
                <a:latin typeface="Arial Narrow" panose="020B0606020202030204" pitchFamily="34" charset="0"/>
              </a:rPr>
              <a:t> 2.5V – 13.5V</a:t>
            </a:r>
          </a:p>
          <a:p>
            <a:r>
              <a:rPr lang="en-US" b="1" dirty="0">
                <a:latin typeface="Arial Narrow" panose="020B0606020202030204" pitchFamily="34" charset="0"/>
              </a:rPr>
              <a:t>Output current:</a:t>
            </a:r>
            <a:r>
              <a:rPr lang="en-US" dirty="0">
                <a:latin typeface="Arial Narrow" panose="020B0606020202030204" pitchFamily="34" charset="0"/>
              </a:rPr>
              <a:t> up to </a:t>
            </a:r>
            <a:r>
              <a:rPr lang="en-US" b="1" dirty="0">
                <a:latin typeface="Arial Narrow" panose="020B0606020202030204" pitchFamily="34" charset="0"/>
              </a:rPr>
              <a:t>1.2A continuous</a:t>
            </a:r>
            <a:r>
              <a:rPr lang="en-US" dirty="0">
                <a:latin typeface="Arial Narrow" panose="020B0606020202030204" pitchFamily="34" charset="0"/>
              </a:rPr>
              <a:t>, 3.2A peak</a:t>
            </a:r>
          </a:p>
          <a:p>
            <a:r>
              <a:rPr lang="en-US" dirty="0">
                <a:latin typeface="Arial Narrow" panose="020B0606020202030204" pitchFamily="34" charset="0"/>
              </a:rPr>
              <a:t>Supports </a:t>
            </a:r>
            <a:r>
              <a:rPr lang="en-US" b="1" dirty="0">
                <a:latin typeface="Arial Narrow" panose="020B0606020202030204" pitchFamily="34" charset="0"/>
              </a:rPr>
              <a:t>PWM speed control</a:t>
            </a:r>
            <a:endParaRPr lang="en-US" dirty="0">
              <a:latin typeface="Arial Narrow" panose="020B0606020202030204" pitchFamily="34" charset="0"/>
            </a:endParaRPr>
          </a:p>
          <a:p>
            <a:r>
              <a:rPr lang="en-US" dirty="0">
                <a:latin typeface="Arial Narrow" panose="020B0606020202030204" pitchFamily="34" charset="0"/>
              </a:rPr>
              <a:t>Provides </a:t>
            </a:r>
            <a:r>
              <a:rPr lang="en-US" b="1" dirty="0">
                <a:latin typeface="Arial Narrow" panose="020B0606020202030204" pitchFamily="34" charset="0"/>
              </a:rPr>
              <a:t>forward, reverse, brake, and standby modes</a:t>
            </a:r>
            <a:endParaRPr lang="en-US" dirty="0">
              <a:latin typeface="Arial Narrow" panose="020B0606020202030204" pitchFamily="34" charset="0"/>
            </a:endParaRPr>
          </a:p>
          <a:p>
            <a:r>
              <a:rPr lang="en-US" dirty="0">
                <a:latin typeface="Arial Narrow" panose="020B0606020202030204" pitchFamily="34" charset="0"/>
              </a:rPr>
              <a:t>Efficient and low heat generation</a:t>
            </a:r>
          </a:p>
          <a:p>
            <a:pPr marL="0" indent="0">
              <a:buNone/>
            </a:pPr>
            <a:endParaRPr dirty="0"/>
          </a:p>
          <a:p>
            <a:r>
              <a:rPr dirty="0">
                <a:latin typeface="Arial Black" panose="020B0A04020102020204" pitchFamily="34" charset="0"/>
              </a:rPr>
              <a:t>Voltage stabilizer</a:t>
            </a:r>
            <a:r>
              <a:rPr dirty="0"/>
              <a:t>: LM2596.</a:t>
            </a:r>
            <a:endParaRPr lang="en-US" dirty="0"/>
          </a:p>
          <a:p>
            <a:r>
              <a:rPr lang="en-US" sz="1600" b="1" dirty="0">
                <a:latin typeface="Arial Narrow" panose="020B0606020202030204" pitchFamily="34" charset="0"/>
              </a:rPr>
              <a:t>Key Features:</a:t>
            </a:r>
          </a:p>
          <a:p>
            <a:r>
              <a:rPr lang="en-US" sz="1600" b="1" dirty="0">
                <a:latin typeface="Arial Narrow" panose="020B0606020202030204" pitchFamily="34" charset="0"/>
              </a:rPr>
              <a:t>Input voltage:</a:t>
            </a:r>
            <a:r>
              <a:rPr lang="en-US" sz="1600" dirty="0">
                <a:latin typeface="Arial Narrow" panose="020B0606020202030204" pitchFamily="34" charset="0"/>
              </a:rPr>
              <a:t> 4V – 40V</a:t>
            </a:r>
          </a:p>
          <a:p>
            <a:r>
              <a:rPr lang="en-US" sz="1600" b="1" dirty="0">
                <a:latin typeface="Arial Narrow" panose="020B0606020202030204" pitchFamily="34" charset="0"/>
              </a:rPr>
              <a:t>Output voltage:</a:t>
            </a:r>
            <a:r>
              <a:rPr lang="en-US" sz="1600" dirty="0">
                <a:latin typeface="Arial Narrow" panose="020B0606020202030204" pitchFamily="34" charset="0"/>
              </a:rPr>
              <a:t> 1.25V – 35V (adjustable)</a:t>
            </a:r>
          </a:p>
          <a:p>
            <a:r>
              <a:rPr lang="en-US" sz="1600" b="1" dirty="0">
                <a:latin typeface="Arial Narrow" panose="020B0606020202030204" pitchFamily="34" charset="0"/>
              </a:rPr>
              <a:t>Output current:</a:t>
            </a:r>
            <a:r>
              <a:rPr lang="en-US" sz="1600" dirty="0">
                <a:latin typeface="Arial Narrow" panose="020B0606020202030204" pitchFamily="34" charset="0"/>
              </a:rPr>
              <a:t> up to 3A</a:t>
            </a:r>
          </a:p>
          <a:p>
            <a:r>
              <a:rPr lang="en-US" sz="1600" b="1" dirty="0">
                <a:latin typeface="Arial Narrow" panose="020B0606020202030204" pitchFamily="34" charset="0"/>
              </a:rPr>
              <a:t>High efficiency:</a:t>
            </a:r>
            <a:r>
              <a:rPr lang="en-US" sz="1600" dirty="0">
                <a:latin typeface="Arial Narrow" panose="020B0606020202030204" pitchFamily="34" charset="0"/>
              </a:rPr>
              <a:t> around 80–90%</a:t>
            </a:r>
          </a:p>
          <a:p>
            <a:endParaRPr dirty="0"/>
          </a:p>
        </p:txBody>
      </p:sp>
      <p:pic>
        <p:nvPicPr>
          <p:cNvPr id="5" name="Рисунок 4">
            <a:extLst>
              <a:ext uri="{FF2B5EF4-FFF2-40B4-BE49-F238E27FC236}">
                <a16:creationId xmlns:a16="http://schemas.microsoft.com/office/drawing/2014/main" id="{AEA9DE5E-B1D9-4EBB-B45B-8A721B85DAD8}"/>
              </a:ext>
            </a:extLst>
          </p:cNvPr>
          <p:cNvPicPr>
            <a:picLocks noChangeAspect="1"/>
          </p:cNvPicPr>
          <p:nvPr/>
        </p:nvPicPr>
        <p:blipFill>
          <a:blip r:embed="rId2"/>
          <a:stretch>
            <a:fillRect/>
          </a:stretch>
        </p:blipFill>
        <p:spPr>
          <a:xfrm rot="2746829">
            <a:off x="5067378" y="3808426"/>
            <a:ext cx="2392653" cy="2392653"/>
          </a:xfrm>
          <a:prstGeom prst="rect">
            <a:avLst/>
          </a:prstGeom>
        </p:spPr>
      </p:pic>
      <p:pic>
        <p:nvPicPr>
          <p:cNvPr id="11" name="Рисунок 10">
            <a:extLst>
              <a:ext uri="{FF2B5EF4-FFF2-40B4-BE49-F238E27FC236}">
                <a16:creationId xmlns:a16="http://schemas.microsoft.com/office/drawing/2014/main" id="{8AE0321A-DC47-470E-BDE0-599BBBD9B3E2}"/>
              </a:ext>
            </a:extLst>
          </p:cNvPr>
          <p:cNvPicPr>
            <a:picLocks noChangeAspect="1"/>
          </p:cNvPicPr>
          <p:nvPr/>
        </p:nvPicPr>
        <p:blipFill>
          <a:blip r:embed="rId3"/>
          <a:stretch>
            <a:fillRect/>
          </a:stretch>
        </p:blipFill>
        <p:spPr>
          <a:xfrm>
            <a:off x="4812095" y="1482082"/>
            <a:ext cx="2552700" cy="2552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48131FC5-283C-47AD-A561-0997E671E214}"/>
              </a:ext>
            </a:extLst>
          </p:cNvPr>
          <p:cNvSpPr/>
          <p:nvPr/>
        </p:nvSpPr>
        <p:spPr>
          <a:xfrm>
            <a:off x="251460" y="888415"/>
            <a:ext cx="5996940" cy="5786199"/>
          </a:xfrm>
          <a:prstGeom prst="rect">
            <a:avLst/>
          </a:prstGeom>
        </p:spPr>
        <p:txBody>
          <a:bodyPr wrap="square">
            <a:spAutoFit/>
          </a:bodyPr>
          <a:lstStyle/>
          <a:p>
            <a:r>
              <a:rPr lang="en-US" sz="2800" dirty="0">
                <a:solidFill>
                  <a:srgbClr val="FF0000"/>
                </a:solidFill>
                <a:latin typeface="Arial Black" panose="020B0A04020102020204" pitchFamily="34" charset="0"/>
              </a:rPr>
              <a:t>Main sensor</a:t>
            </a:r>
          </a:p>
          <a:p>
            <a:endParaRPr lang="en-US" dirty="0"/>
          </a:p>
          <a:p>
            <a:r>
              <a:rPr lang="en-US" b="1" dirty="0" err="1"/>
              <a:t>PixyCam</a:t>
            </a:r>
            <a:r>
              <a:rPr lang="en-US" b="1" dirty="0"/>
              <a:t> 2 Functions and Features:</a:t>
            </a:r>
            <a:endParaRPr lang="en-US" dirty="0"/>
          </a:p>
          <a:p>
            <a:r>
              <a:rPr lang="en-US" b="1" dirty="0"/>
              <a:t>Color Recognition:</a:t>
            </a:r>
            <a:r>
              <a:rPr lang="en-US" dirty="0"/>
              <a:t> Detects and tracks objects based on color signatures.</a:t>
            </a:r>
          </a:p>
          <a:p>
            <a:r>
              <a:rPr lang="en-US" b="1" dirty="0"/>
              <a:t>Object Recognition:</a:t>
            </a:r>
            <a:r>
              <a:rPr lang="en-US" dirty="0"/>
              <a:t> Can recognize and follow predefined shapes or objects.</a:t>
            </a:r>
          </a:p>
          <a:p>
            <a:r>
              <a:rPr lang="en-US" b="1" dirty="0"/>
              <a:t>Line Tracking:</a:t>
            </a:r>
            <a:r>
              <a:rPr lang="en-US" dirty="0"/>
              <a:t> Able to detect and follow lines, useful for line-following robots.</a:t>
            </a:r>
          </a:p>
          <a:p>
            <a:r>
              <a:rPr lang="en-US" b="1" dirty="0"/>
              <a:t>Fast Processing:</a:t>
            </a:r>
            <a:r>
              <a:rPr lang="en-US" dirty="0"/>
              <a:t> Processes images onboard, allowing real-time tracking without burdening the main controller.</a:t>
            </a:r>
          </a:p>
          <a:p>
            <a:r>
              <a:rPr lang="en-US" b="1" dirty="0"/>
              <a:t>Multiple Interfaces:</a:t>
            </a:r>
            <a:r>
              <a:rPr lang="en-US" dirty="0"/>
              <a:t> Communicates with microcontrollers via SPI, I2C, UART, or USB.</a:t>
            </a:r>
          </a:p>
          <a:p>
            <a:r>
              <a:rPr lang="en-US" b="1" dirty="0"/>
              <a:t>Flexible Programming:</a:t>
            </a:r>
            <a:r>
              <a:rPr lang="en-US" dirty="0"/>
              <a:t> Can be trained to recognize new objects or colors easily.</a:t>
            </a:r>
          </a:p>
          <a:p>
            <a:r>
              <a:rPr lang="en-US" b="1" dirty="0"/>
              <a:t>Low Latency:</a:t>
            </a:r>
            <a:r>
              <a:rPr lang="en-US" dirty="0"/>
              <a:t> Provides quick response for fast-moving robots.</a:t>
            </a:r>
          </a:p>
          <a:p>
            <a:endParaRPr lang="en-US" dirty="0"/>
          </a:p>
          <a:p>
            <a:endParaRPr lang="en-US" dirty="0"/>
          </a:p>
        </p:txBody>
      </p:sp>
      <p:pic>
        <p:nvPicPr>
          <p:cNvPr id="8" name="Рисунок 7">
            <a:extLst>
              <a:ext uri="{FF2B5EF4-FFF2-40B4-BE49-F238E27FC236}">
                <a16:creationId xmlns:a16="http://schemas.microsoft.com/office/drawing/2014/main" id="{DFE28AF9-0260-4B12-B524-52CF2AC86264}"/>
              </a:ext>
            </a:extLst>
          </p:cNvPr>
          <p:cNvPicPr>
            <a:picLocks noChangeAspect="1"/>
          </p:cNvPicPr>
          <p:nvPr/>
        </p:nvPicPr>
        <p:blipFill>
          <a:blip r:embed="rId2"/>
          <a:stretch>
            <a:fillRect/>
          </a:stretch>
        </p:blipFill>
        <p:spPr>
          <a:xfrm>
            <a:off x="4930140" y="1367790"/>
            <a:ext cx="5496560" cy="4122420"/>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545" y="246985"/>
            <a:ext cx="6711654" cy="4195481"/>
          </a:xfrm>
        </p:spPr>
        <p:txBody>
          <a:bodyPr>
            <a:normAutofit/>
          </a:bodyPr>
          <a:lstStyle/>
          <a:p>
            <a:pPr marL="0" indent="0">
              <a:buNone/>
            </a:pPr>
            <a:r>
              <a:rPr lang="en-US" sz="5400" dirty="0">
                <a:solidFill>
                  <a:srgbClr val="FF0000"/>
                </a:solidFill>
                <a:latin typeface="Arial Black" panose="020B0A04020102020204" pitchFamily="34" charset="0"/>
              </a:rPr>
              <a:t>Battery</a:t>
            </a:r>
            <a:endParaRPr sz="5400" dirty="0">
              <a:solidFill>
                <a:srgbClr val="FF0000"/>
              </a:solidFill>
              <a:latin typeface="Arial Black" panose="020B0A04020102020204" pitchFamily="34" charset="0"/>
            </a:endParaRPr>
          </a:p>
        </p:txBody>
      </p:sp>
      <p:pic>
        <p:nvPicPr>
          <p:cNvPr id="5" name="Рисунок 4">
            <a:extLst>
              <a:ext uri="{FF2B5EF4-FFF2-40B4-BE49-F238E27FC236}">
                <a16:creationId xmlns:a16="http://schemas.microsoft.com/office/drawing/2014/main" id="{AB690E2C-D8D0-4217-9C25-DB6E23AC92C5}"/>
              </a:ext>
            </a:extLst>
          </p:cNvPr>
          <p:cNvPicPr>
            <a:picLocks noChangeAspect="1"/>
          </p:cNvPicPr>
          <p:nvPr/>
        </p:nvPicPr>
        <p:blipFill>
          <a:blip r:embed="rId2"/>
          <a:stretch>
            <a:fillRect/>
          </a:stretch>
        </p:blipFill>
        <p:spPr>
          <a:xfrm>
            <a:off x="4617084" y="1853248"/>
            <a:ext cx="4564380" cy="4564380"/>
          </a:xfrm>
          <a:prstGeom prst="rect">
            <a:avLst/>
          </a:prstGeom>
        </p:spPr>
      </p:pic>
      <p:sp>
        <p:nvSpPr>
          <p:cNvPr id="6" name="Прямоугольник 5">
            <a:extLst>
              <a:ext uri="{FF2B5EF4-FFF2-40B4-BE49-F238E27FC236}">
                <a16:creationId xmlns:a16="http://schemas.microsoft.com/office/drawing/2014/main" id="{ED87E01D-2A05-429D-A415-E630DA1B92E5}"/>
              </a:ext>
            </a:extLst>
          </p:cNvPr>
          <p:cNvSpPr/>
          <p:nvPr/>
        </p:nvSpPr>
        <p:spPr>
          <a:xfrm>
            <a:off x="212384" y="1508760"/>
            <a:ext cx="4946355" cy="4801314"/>
          </a:xfrm>
          <a:prstGeom prst="rect">
            <a:avLst/>
          </a:prstGeom>
        </p:spPr>
        <p:txBody>
          <a:bodyPr wrap="square">
            <a:spAutoFit/>
          </a:bodyPr>
          <a:lstStyle/>
          <a:p>
            <a:r>
              <a:rPr lang="en-US" b="1" dirty="0"/>
              <a:t>Battery Features (Li-ion / Li-Po for Robots):</a:t>
            </a:r>
            <a:endParaRPr lang="en-US" dirty="0"/>
          </a:p>
          <a:p>
            <a:pPr>
              <a:buFont typeface="+mj-lt"/>
              <a:buAutoNum type="arabicPeriod"/>
            </a:pPr>
            <a:r>
              <a:rPr lang="en-US" b="1" dirty="0"/>
              <a:t>Rechargeable</a:t>
            </a:r>
            <a:r>
              <a:rPr lang="en-US" dirty="0"/>
              <a:t> – Can be charged multiple times.</a:t>
            </a:r>
          </a:p>
          <a:p>
            <a:pPr>
              <a:buFont typeface="+mj-lt"/>
              <a:buAutoNum type="arabicPeriod"/>
            </a:pPr>
            <a:r>
              <a:rPr lang="en-US" b="1" dirty="0"/>
              <a:t>High Energy Density</a:t>
            </a:r>
            <a:r>
              <a:rPr lang="en-US" dirty="0"/>
              <a:t> – Stores more energy in a compact size.</a:t>
            </a:r>
          </a:p>
          <a:p>
            <a:pPr>
              <a:buFont typeface="+mj-lt"/>
              <a:buAutoNum type="arabicPeriod"/>
            </a:pPr>
            <a:r>
              <a:rPr lang="en-US" b="1" dirty="0"/>
              <a:t>Lightweight</a:t>
            </a:r>
            <a:r>
              <a:rPr lang="en-US" dirty="0"/>
              <a:t> – Suitable for small robots and drones.</a:t>
            </a:r>
          </a:p>
          <a:p>
            <a:pPr>
              <a:buFont typeface="+mj-lt"/>
              <a:buAutoNum type="arabicPeriod"/>
            </a:pPr>
            <a:r>
              <a:rPr lang="en-US" b="1" dirty="0"/>
              <a:t>Stable Voltage Output</a:t>
            </a:r>
            <a:r>
              <a:rPr lang="en-US" dirty="0"/>
              <a:t> – Provides consistent power to electronics.</a:t>
            </a:r>
          </a:p>
          <a:p>
            <a:pPr>
              <a:buFont typeface="+mj-lt"/>
              <a:buAutoNum type="arabicPeriod"/>
            </a:pPr>
            <a:r>
              <a:rPr lang="en-US" b="1" dirty="0"/>
              <a:t>Multiple Capacities</a:t>
            </a:r>
            <a:r>
              <a:rPr lang="en-US" dirty="0"/>
              <a:t> – Available in different </a:t>
            </a:r>
            <a:r>
              <a:rPr lang="en-US" dirty="0" err="1"/>
              <a:t>mAh</a:t>
            </a:r>
            <a:r>
              <a:rPr lang="en-US" dirty="0"/>
              <a:t> ratings depending on usage.</a:t>
            </a:r>
          </a:p>
          <a:p>
            <a:pPr>
              <a:buFont typeface="+mj-lt"/>
              <a:buAutoNum type="arabicPeriod"/>
            </a:pPr>
            <a:r>
              <a:rPr lang="en-US" b="1" dirty="0"/>
              <a:t>Low Self-Discharge</a:t>
            </a:r>
            <a:r>
              <a:rPr lang="en-US" dirty="0"/>
              <a:t> – Retains charge when not in use.</a:t>
            </a:r>
          </a:p>
          <a:p>
            <a:pPr>
              <a:buFont typeface="+mj-lt"/>
              <a:buAutoNum type="arabicPeriod"/>
            </a:pPr>
            <a:r>
              <a:rPr lang="en-US" b="1" dirty="0"/>
              <a:t>Protection Circuits</a:t>
            </a:r>
            <a:r>
              <a:rPr lang="en-US" dirty="0"/>
              <a:t> – Prevents overcharging, over-discharging, and short circuits.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4380" y="1821180"/>
            <a:ext cx="7455240" cy="5829300"/>
          </a:xfrm>
        </p:spPr>
        <p:txBody>
          <a:bodyPr/>
          <a:lstStyle/>
          <a:p>
            <a:r>
              <a:rPr sz="2800" dirty="0">
                <a:solidFill>
                  <a:srgbClr val="FF0000"/>
                </a:solidFill>
                <a:latin typeface="Arial Black" panose="020B0A04020102020204" pitchFamily="34" charset="0"/>
              </a:rPr>
              <a:t>AURIX is engineered specifically for the Future Engineer category</a:t>
            </a:r>
            <a:r>
              <a:rPr dirty="0"/>
              <a:t>.</a:t>
            </a:r>
            <a:endParaRPr lang="en-US" dirty="0"/>
          </a:p>
          <a:p>
            <a:r>
              <a:rPr lang="en-US" dirty="0"/>
              <a:t> thank you for reading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2800" dirty="0">
                <a:solidFill>
                  <a:srgbClr val="FF0000"/>
                </a:solidFill>
                <a:latin typeface="Arial Black" panose="020B0A04020102020204" pitchFamily="34" charset="0"/>
              </a:rPr>
              <a:t>Team Members</a:t>
            </a:r>
          </a:p>
        </p:txBody>
      </p:sp>
      <p:sp>
        <p:nvSpPr>
          <p:cNvPr id="3" name="Content Placeholder 2"/>
          <p:cNvSpPr>
            <a:spLocks noGrp="1"/>
          </p:cNvSpPr>
          <p:nvPr>
            <p:ph idx="1"/>
          </p:nvPr>
        </p:nvSpPr>
        <p:spPr>
          <a:xfrm>
            <a:off x="827700" y="1038225"/>
            <a:ext cx="7268550" cy="5210181"/>
          </a:xfrm>
        </p:spPr>
        <p:txBody>
          <a:bodyPr/>
          <a:lstStyle/>
          <a:p>
            <a:r>
              <a:rPr lang="en-US" dirty="0"/>
              <a:t>Three </a:t>
            </a:r>
            <a:r>
              <a:rPr dirty="0"/>
              <a:t>talented members + </a:t>
            </a:r>
            <a:r>
              <a:rPr lang="en-US" dirty="0"/>
              <a:t>one</a:t>
            </a:r>
            <a:r>
              <a:rPr dirty="0"/>
              <a:t> experienced coach.</a:t>
            </a:r>
          </a:p>
        </p:txBody>
      </p:sp>
      <p:pic>
        <p:nvPicPr>
          <p:cNvPr id="4" name="Рисунок 3">
            <a:extLst>
              <a:ext uri="{FF2B5EF4-FFF2-40B4-BE49-F238E27FC236}">
                <a16:creationId xmlns:a16="http://schemas.microsoft.com/office/drawing/2014/main" id="{3432A623-2B19-4336-9B5C-03FBC0439C95}"/>
              </a:ext>
            </a:extLst>
          </p:cNvPr>
          <p:cNvPicPr>
            <a:picLocks noChangeAspect="1"/>
          </p:cNvPicPr>
          <p:nvPr/>
        </p:nvPicPr>
        <p:blipFill>
          <a:blip r:embed="rId2"/>
          <a:stretch>
            <a:fillRect/>
          </a:stretch>
        </p:blipFill>
        <p:spPr>
          <a:xfrm>
            <a:off x="1412535" y="1581150"/>
            <a:ext cx="6098880" cy="36956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solidFill>
                  <a:srgbClr val="FF0000"/>
                </a:solidFill>
              </a:rPr>
              <a:t>Nazarov</a:t>
            </a:r>
            <a:r>
              <a:rPr dirty="0">
                <a:solidFill>
                  <a:srgbClr val="FF0000"/>
                </a:solidFill>
              </a:rPr>
              <a:t> </a:t>
            </a:r>
            <a:r>
              <a:rPr dirty="0" err="1">
                <a:solidFill>
                  <a:srgbClr val="FF0000"/>
                </a:solidFill>
              </a:rPr>
              <a:t>Asadbek</a:t>
            </a:r>
            <a:r>
              <a:rPr dirty="0">
                <a:solidFill>
                  <a:srgbClr val="FF0000"/>
                </a:solidFill>
              </a:rPr>
              <a:t>  Engineer</a:t>
            </a:r>
          </a:p>
        </p:txBody>
      </p:sp>
      <p:sp>
        <p:nvSpPr>
          <p:cNvPr id="3" name="Content Placeholder 2"/>
          <p:cNvSpPr>
            <a:spLocks noGrp="1"/>
          </p:cNvSpPr>
          <p:nvPr>
            <p:ph idx="1"/>
          </p:nvPr>
        </p:nvSpPr>
        <p:spPr>
          <a:xfrm>
            <a:off x="378829" y="2052925"/>
            <a:ext cx="4109351" cy="4195481"/>
          </a:xfrm>
        </p:spPr>
        <p:txBody>
          <a:bodyPr/>
          <a:lstStyle/>
          <a:p>
            <a:r>
              <a:rPr dirty="0"/>
              <a:t>Team engineer. Responsible, detail-oriented, skilled in designing reliable technical solutions.</a:t>
            </a:r>
            <a:endParaRPr lang="en-US" dirty="0"/>
          </a:p>
          <a:p>
            <a:endParaRPr lang="en-US" dirty="0"/>
          </a:p>
          <a:p>
            <a:r>
              <a:rPr lang="en-US" dirty="0"/>
              <a:t>He is also generates innovative ideas for creating new robot constructions and various electronic circuit designs.</a:t>
            </a:r>
            <a:endParaRPr dirty="0"/>
          </a:p>
        </p:txBody>
      </p:sp>
      <p:pic>
        <p:nvPicPr>
          <p:cNvPr id="9" name="Рисунок 8">
            <a:extLst>
              <a:ext uri="{FF2B5EF4-FFF2-40B4-BE49-F238E27FC236}">
                <a16:creationId xmlns:a16="http://schemas.microsoft.com/office/drawing/2014/main" id="{B2F68EC2-757C-4210-A3C3-0C920D0FC1E1}"/>
              </a:ext>
            </a:extLst>
          </p:cNvPr>
          <p:cNvPicPr>
            <a:picLocks noChangeAspect="1"/>
          </p:cNvPicPr>
          <p:nvPr/>
        </p:nvPicPr>
        <p:blipFill>
          <a:blip r:embed="rId3"/>
          <a:stretch>
            <a:fillRect/>
          </a:stretch>
        </p:blipFill>
        <p:spPr>
          <a:xfrm>
            <a:off x="4572000" y="922020"/>
            <a:ext cx="3956951" cy="5181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solidFill>
                  <a:srgbClr val="FF0000"/>
                </a:solidFill>
              </a:rPr>
              <a:t>Narziyev</a:t>
            </a:r>
            <a:r>
              <a:rPr dirty="0">
                <a:solidFill>
                  <a:srgbClr val="FF0000"/>
                </a:solidFill>
              </a:rPr>
              <a:t> </a:t>
            </a:r>
            <a:r>
              <a:rPr dirty="0" err="1">
                <a:solidFill>
                  <a:srgbClr val="FF0000"/>
                </a:solidFill>
              </a:rPr>
              <a:t>Akbarshox</a:t>
            </a:r>
            <a:r>
              <a:rPr dirty="0">
                <a:solidFill>
                  <a:srgbClr val="FF0000"/>
                </a:solidFill>
              </a:rPr>
              <a:t>  Coder</a:t>
            </a:r>
          </a:p>
        </p:txBody>
      </p:sp>
      <p:sp>
        <p:nvSpPr>
          <p:cNvPr id="3" name="Content Placeholder 2"/>
          <p:cNvSpPr>
            <a:spLocks noGrp="1"/>
          </p:cNvSpPr>
          <p:nvPr>
            <p:ph idx="1"/>
          </p:nvPr>
        </p:nvSpPr>
        <p:spPr>
          <a:xfrm>
            <a:off x="484711" y="2052925"/>
            <a:ext cx="3835830" cy="4195481"/>
          </a:xfrm>
        </p:spPr>
        <p:txBody>
          <a:bodyPr/>
          <a:lstStyle/>
          <a:p>
            <a:r>
              <a:rPr dirty="0"/>
              <a:t>Team coder. Strong in programming, algorithmic thinking, and clean code structure.</a:t>
            </a:r>
            <a:endParaRPr lang="en-US" dirty="0"/>
          </a:p>
          <a:p>
            <a:endParaRPr lang="en-US" dirty="0"/>
          </a:p>
          <a:p>
            <a:r>
              <a:rPr lang="en-US" dirty="0"/>
              <a:t>He is also responsible for overall team management.</a:t>
            </a:r>
            <a:endParaRPr dirty="0"/>
          </a:p>
        </p:txBody>
      </p:sp>
      <p:pic>
        <p:nvPicPr>
          <p:cNvPr id="5" name="Рисунок 4">
            <a:extLst>
              <a:ext uri="{FF2B5EF4-FFF2-40B4-BE49-F238E27FC236}">
                <a16:creationId xmlns:a16="http://schemas.microsoft.com/office/drawing/2014/main" id="{CCB9A0A8-D26D-4B76-ABBA-B306FE50042F}"/>
              </a:ext>
            </a:extLst>
          </p:cNvPr>
          <p:cNvPicPr>
            <a:picLocks noChangeAspect="1"/>
          </p:cNvPicPr>
          <p:nvPr/>
        </p:nvPicPr>
        <p:blipFill>
          <a:blip r:embed="rId2"/>
          <a:stretch>
            <a:fillRect/>
          </a:stretch>
        </p:blipFill>
        <p:spPr>
          <a:xfrm>
            <a:off x="4707457" y="1245866"/>
            <a:ext cx="3649030" cy="48653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solidFill>
                  <a:srgbClr val="FF0000"/>
                </a:solidFill>
              </a:rPr>
              <a:t>Khafizof</a:t>
            </a:r>
            <a:r>
              <a:rPr dirty="0">
                <a:solidFill>
                  <a:srgbClr val="FF0000"/>
                </a:solidFill>
              </a:rPr>
              <a:t> </a:t>
            </a:r>
            <a:r>
              <a:rPr dirty="0" err="1">
                <a:solidFill>
                  <a:srgbClr val="FF0000"/>
                </a:solidFill>
              </a:rPr>
              <a:t>Shoxruxmirzo</a:t>
            </a:r>
            <a:r>
              <a:rPr dirty="0">
                <a:solidFill>
                  <a:srgbClr val="FF0000"/>
                </a:solidFill>
              </a:rPr>
              <a:t>  </a:t>
            </a:r>
            <a:r>
              <a:rPr dirty="0" err="1">
                <a:solidFill>
                  <a:srgbClr val="FF0000"/>
                </a:solidFill>
              </a:rPr>
              <a:t>C</a:t>
            </a:r>
            <a:r>
              <a:rPr lang="en-US" dirty="0" err="1">
                <a:solidFill>
                  <a:srgbClr val="FF0000"/>
                </a:solidFill>
              </a:rPr>
              <a:t>ad</a:t>
            </a:r>
            <a:r>
              <a:rPr dirty="0" err="1">
                <a:solidFill>
                  <a:srgbClr val="FF0000"/>
                </a:solidFill>
              </a:rPr>
              <a:t>der</a:t>
            </a:r>
            <a:endParaRPr dirty="0">
              <a:solidFill>
                <a:srgbClr val="FF0000"/>
              </a:solidFill>
            </a:endParaRPr>
          </a:p>
        </p:txBody>
      </p:sp>
      <p:sp>
        <p:nvSpPr>
          <p:cNvPr id="3" name="Content Placeholder 2"/>
          <p:cNvSpPr>
            <a:spLocks noGrp="1"/>
          </p:cNvSpPr>
          <p:nvPr>
            <p:ph idx="1"/>
          </p:nvPr>
        </p:nvSpPr>
        <p:spPr>
          <a:xfrm>
            <a:off x="484710" y="2106929"/>
            <a:ext cx="4268043" cy="4195481"/>
          </a:xfrm>
        </p:spPr>
        <p:txBody>
          <a:bodyPr/>
          <a:lstStyle/>
          <a:p>
            <a:r>
              <a:rPr lang="en-US" b="1" dirty="0"/>
              <a:t>Team - Cad Designer </a:t>
            </a:r>
            <a:r>
              <a:rPr lang="en-US" dirty="0"/>
              <a:t>“</a:t>
            </a:r>
            <a:r>
              <a:rPr lang="en-US" dirty="0" err="1"/>
              <a:t>Shoxruxmirzo</a:t>
            </a:r>
            <a:r>
              <a:rPr lang="en-US" dirty="0"/>
              <a:t> is the team’s dedicated CAD designer who specializes in creating precise 2D and 3D models for all mechanical parts of the robot.</a:t>
            </a:r>
          </a:p>
          <a:p>
            <a:r>
              <a:rPr lang="en-US" dirty="0"/>
              <a:t> He ensures that every component fits perfectly, maintains structural stability, and follows engineering standards.</a:t>
            </a:r>
            <a:endParaRPr dirty="0"/>
          </a:p>
        </p:txBody>
      </p:sp>
      <p:pic>
        <p:nvPicPr>
          <p:cNvPr id="9" name="Рисунок 8">
            <a:extLst>
              <a:ext uri="{FF2B5EF4-FFF2-40B4-BE49-F238E27FC236}">
                <a16:creationId xmlns:a16="http://schemas.microsoft.com/office/drawing/2014/main" id="{D8905CAC-E3ED-42A2-AC63-11FC80D355CD}"/>
              </a:ext>
            </a:extLst>
          </p:cNvPr>
          <p:cNvPicPr>
            <a:picLocks noChangeAspect="1"/>
          </p:cNvPicPr>
          <p:nvPr/>
        </p:nvPicPr>
        <p:blipFill>
          <a:blip r:embed="rId2"/>
          <a:stretch>
            <a:fillRect/>
          </a:stretch>
        </p:blipFill>
        <p:spPr>
          <a:xfrm>
            <a:off x="5072793" y="1493997"/>
            <a:ext cx="3156807" cy="43241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rgbClr val="FF0000"/>
                </a:solidFill>
              </a:rPr>
              <a:t>Our Coach</a:t>
            </a:r>
            <a:br>
              <a:rPr lang="en-US" dirty="0">
                <a:solidFill>
                  <a:srgbClr val="FF0000"/>
                </a:solidFill>
              </a:rPr>
            </a:br>
            <a:r>
              <a:rPr lang="en-US" dirty="0">
                <a:solidFill>
                  <a:srgbClr val="FF0000"/>
                </a:solidFill>
              </a:rPr>
              <a:t>“Ergashev </a:t>
            </a:r>
            <a:r>
              <a:rPr lang="en-US" dirty="0" err="1">
                <a:solidFill>
                  <a:srgbClr val="FF0000"/>
                </a:solidFill>
              </a:rPr>
              <a:t>Navruz</a:t>
            </a:r>
            <a:r>
              <a:rPr lang="en-US" dirty="0">
                <a:solidFill>
                  <a:srgbClr val="FF0000"/>
                </a:solidFill>
              </a:rPr>
              <a:t> “</a:t>
            </a:r>
            <a:endParaRPr dirty="0">
              <a:solidFill>
                <a:srgbClr val="FF0000"/>
              </a:solidFill>
            </a:endParaRPr>
          </a:p>
        </p:txBody>
      </p:sp>
      <p:sp>
        <p:nvSpPr>
          <p:cNvPr id="3" name="Content Placeholder 2"/>
          <p:cNvSpPr>
            <a:spLocks noGrp="1"/>
          </p:cNvSpPr>
          <p:nvPr>
            <p:ph idx="1"/>
          </p:nvPr>
        </p:nvSpPr>
        <p:spPr>
          <a:xfrm>
            <a:off x="625681" y="2042292"/>
            <a:ext cx="3946319" cy="4195481"/>
          </a:xfrm>
        </p:spPr>
        <p:txBody>
          <a:bodyPr>
            <a:normAutofit fontScale="92500" lnSpcReduction="10000"/>
          </a:bodyPr>
          <a:lstStyle/>
          <a:p>
            <a:r>
              <a:rPr dirty="0"/>
              <a:t>A long-time robotics professor.</a:t>
            </a:r>
          </a:p>
          <a:p>
            <a:r>
              <a:rPr dirty="0"/>
              <a:t>Founder of </a:t>
            </a:r>
            <a:r>
              <a:rPr dirty="0" err="1"/>
              <a:t>Robots&amp;Me</a:t>
            </a:r>
            <a:r>
              <a:rPr dirty="0"/>
              <a:t> Education Center.</a:t>
            </a:r>
          </a:p>
          <a:p>
            <a:r>
              <a:rPr dirty="0"/>
              <a:t>Our mentor for 6 years — a truly inspiring teacher.</a:t>
            </a:r>
            <a:endParaRPr lang="en-US" dirty="0"/>
          </a:p>
          <a:p>
            <a:r>
              <a:rPr lang="en-US" dirty="0"/>
              <a:t>Our coach supports us financially and helps us solve any problems we face during robot construction. We deeply respect him and appreciate everything he does for us.</a:t>
            </a:r>
            <a:endParaRPr dirty="0"/>
          </a:p>
        </p:txBody>
      </p:sp>
      <p:pic>
        <p:nvPicPr>
          <p:cNvPr id="4" name="Рисунок 3">
            <a:extLst>
              <a:ext uri="{FF2B5EF4-FFF2-40B4-BE49-F238E27FC236}">
                <a16:creationId xmlns:a16="http://schemas.microsoft.com/office/drawing/2014/main" id="{656973AB-3553-4825-BAAE-49AA934D2CC4}"/>
              </a:ext>
            </a:extLst>
          </p:cNvPr>
          <p:cNvPicPr>
            <a:picLocks noChangeAspect="1"/>
          </p:cNvPicPr>
          <p:nvPr/>
        </p:nvPicPr>
        <p:blipFill>
          <a:blip r:embed="rId2"/>
          <a:stretch>
            <a:fillRect/>
          </a:stretch>
        </p:blipFill>
        <p:spPr>
          <a:xfrm>
            <a:off x="4777741" y="1853248"/>
            <a:ext cx="3946319" cy="44447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400" dirty="0">
                <a:solidFill>
                  <a:srgbClr val="FF0000"/>
                </a:solidFill>
                <a:latin typeface="Arial Black" panose="020B0A04020102020204" pitchFamily="34" charset="0"/>
              </a:rPr>
              <a:t>Robot Name – AURIX</a:t>
            </a:r>
          </a:p>
        </p:txBody>
      </p:sp>
      <p:sp>
        <p:nvSpPr>
          <p:cNvPr id="3" name="Content Placeholder 2"/>
          <p:cNvSpPr>
            <a:spLocks noGrp="1"/>
          </p:cNvSpPr>
          <p:nvPr>
            <p:ph idx="1"/>
          </p:nvPr>
        </p:nvSpPr>
        <p:spPr>
          <a:xfrm>
            <a:off x="484710" y="1575807"/>
            <a:ext cx="3393426" cy="4195481"/>
          </a:xfrm>
        </p:spPr>
        <p:txBody>
          <a:bodyPr>
            <a:normAutofit lnSpcReduction="10000"/>
          </a:bodyPr>
          <a:lstStyle/>
          <a:p>
            <a:r>
              <a:rPr lang="en-US" dirty="0">
                <a:latin typeface="Arial Black" panose="020B0A04020102020204" pitchFamily="34" charset="0"/>
              </a:rPr>
              <a:t>AURIX is designed for WRO 2025 Future Engineer category</a:t>
            </a:r>
            <a:r>
              <a:rPr dirty="0">
                <a:latin typeface="Arial Black" panose="020B0A04020102020204" pitchFamily="34" charset="0"/>
              </a:rPr>
              <a:t>.</a:t>
            </a:r>
            <a:endParaRPr lang="en-US" dirty="0">
              <a:latin typeface="Arial Black" panose="020B0A04020102020204" pitchFamily="34" charset="0"/>
            </a:endParaRPr>
          </a:p>
          <a:p>
            <a:r>
              <a:rPr lang="en-US" dirty="0">
                <a:latin typeface="Arial Black" panose="020B0A04020102020204" pitchFamily="34" charset="0"/>
              </a:rPr>
              <a:t>Our robot has a very serious, professional appearance.</a:t>
            </a:r>
            <a:r>
              <a:rPr lang="en-US" b="1" dirty="0">
                <a:latin typeface="Arial Black" panose="020B0A04020102020204" pitchFamily="34" charset="0"/>
              </a:rPr>
              <a:t> </a:t>
            </a:r>
          </a:p>
          <a:p>
            <a:r>
              <a:rPr lang="en-US" dirty="0">
                <a:latin typeface="Arial Black" panose="020B0A04020102020204" pitchFamily="34" charset="0"/>
              </a:rPr>
              <a:t>It is extremely fast, highly functional, and built for stable performance in competitions.</a:t>
            </a:r>
            <a:endParaRPr dirty="0">
              <a:latin typeface="Arial Black" panose="020B0A04020102020204" pitchFamily="34" charset="0"/>
            </a:endParaRPr>
          </a:p>
        </p:txBody>
      </p:sp>
      <p:pic>
        <p:nvPicPr>
          <p:cNvPr id="4" name="Рисунок 3">
            <a:extLst>
              <a:ext uri="{FF2B5EF4-FFF2-40B4-BE49-F238E27FC236}">
                <a16:creationId xmlns:a16="http://schemas.microsoft.com/office/drawing/2014/main" id="{0B09C3CE-BAC0-47C0-A573-E3F15E1FCD53}"/>
              </a:ext>
            </a:extLst>
          </p:cNvPr>
          <p:cNvPicPr>
            <a:picLocks noChangeAspect="1"/>
          </p:cNvPicPr>
          <p:nvPr/>
        </p:nvPicPr>
        <p:blipFill>
          <a:blip r:embed="rId3"/>
          <a:stretch>
            <a:fillRect/>
          </a:stretch>
        </p:blipFill>
        <p:spPr>
          <a:xfrm>
            <a:off x="4221126" y="1350334"/>
            <a:ext cx="4298876" cy="46464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6915550" cy="865719"/>
          </a:xfrm>
        </p:spPr>
        <p:txBody>
          <a:bodyPr/>
          <a:lstStyle/>
          <a:p>
            <a:r>
              <a:rPr dirty="0">
                <a:solidFill>
                  <a:srgbClr val="FF0000"/>
                </a:solidFill>
                <a:latin typeface="Arial Black" panose="020B0A04020102020204" pitchFamily="34" charset="0"/>
              </a:rPr>
              <a:t>Main Electronics</a:t>
            </a:r>
          </a:p>
        </p:txBody>
      </p:sp>
      <p:sp>
        <p:nvSpPr>
          <p:cNvPr id="3" name="Content Placeholder 2"/>
          <p:cNvSpPr>
            <a:spLocks noGrp="1"/>
          </p:cNvSpPr>
          <p:nvPr>
            <p:ph idx="1"/>
          </p:nvPr>
        </p:nvSpPr>
        <p:spPr>
          <a:xfrm>
            <a:off x="100299" y="1612642"/>
            <a:ext cx="5683813" cy="4195481"/>
          </a:xfrm>
        </p:spPr>
        <p:txBody>
          <a:bodyPr/>
          <a:lstStyle/>
          <a:p>
            <a:endParaRPr lang="en-US" sz="2400" dirty="0">
              <a:latin typeface="Arial Black" panose="020B0A04020102020204" pitchFamily="34" charset="0"/>
            </a:endParaRPr>
          </a:p>
          <a:p>
            <a:r>
              <a:rPr sz="2400" dirty="0">
                <a:latin typeface="Arial Black" panose="020B0A04020102020204" pitchFamily="34" charset="0"/>
              </a:rPr>
              <a:t>Main board: Arduino Mega 2560.</a:t>
            </a:r>
            <a:endParaRPr lang="en-US" sz="2400" dirty="0">
              <a:latin typeface="Arial Black" panose="020B0A04020102020204" pitchFamily="34" charset="0"/>
            </a:endParaRPr>
          </a:p>
          <a:p>
            <a:endParaRPr lang="en-US" dirty="0"/>
          </a:p>
          <a:p>
            <a:endParaRPr lang="en-US" dirty="0"/>
          </a:p>
          <a:p>
            <a:endParaRPr dirty="0"/>
          </a:p>
          <a:p>
            <a:r>
              <a:rPr sz="2400" dirty="0">
                <a:latin typeface="Arial Black" panose="020B0A04020102020204" pitchFamily="34" charset="0"/>
              </a:rPr>
              <a:t>Custom-designed PCB shield created by our team.</a:t>
            </a:r>
          </a:p>
        </p:txBody>
      </p:sp>
      <p:pic>
        <p:nvPicPr>
          <p:cNvPr id="6" name="Рисунок 5">
            <a:extLst>
              <a:ext uri="{FF2B5EF4-FFF2-40B4-BE49-F238E27FC236}">
                <a16:creationId xmlns:a16="http://schemas.microsoft.com/office/drawing/2014/main" id="{D2BA9325-6BCC-4B11-BFBB-B2E5B0405CB2}"/>
              </a:ext>
            </a:extLst>
          </p:cNvPr>
          <p:cNvPicPr>
            <a:picLocks noChangeAspect="1"/>
          </p:cNvPicPr>
          <p:nvPr/>
        </p:nvPicPr>
        <p:blipFill>
          <a:blip r:embed="rId3"/>
          <a:stretch>
            <a:fillRect/>
          </a:stretch>
        </p:blipFill>
        <p:spPr>
          <a:xfrm>
            <a:off x="5312601" y="1144129"/>
            <a:ext cx="2977959" cy="2566253"/>
          </a:xfrm>
          <a:prstGeom prst="rect">
            <a:avLst/>
          </a:prstGeom>
        </p:spPr>
      </p:pic>
      <p:pic>
        <p:nvPicPr>
          <p:cNvPr id="8" name="Рисунок 7">
            <a:extLst>
              <a:ext uri="{FF2B5EF4-FFF2-40B4-BE49-F238E27FC236}">
                <a16:creationId xmlns:a16="http://schemas.microsoft.com/office/drawing/2014/main" id="{1CDD9329-E8F2-4148-8AF2-35EF8314FF05}"/>
              </a:ext>
            </a:extLst>
          </p:cNvPr>
          <p:cNvPicPr>
            <a:picLocks noChangeAspect="1"/>
          </p:cNvPicPr>
          <p:nvPr/>
        </p:nvPicPr>
        <p:blipFill>
          <a:blip r:embed="rId4"/>
          <a:stretch>
            <a:fillRect/>
          </a:stretch>
        </p:blipFill>
        <p:spPr>
          <a:xfrm rot="19330232">
            <a:off x="5569694" y="3867733"/>
            <a:ext cx="3263902" cy="17170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74" y="306031"/>
            <a:ext cx="7055380" cy="1400530"/>
          </a:xfrm>
        </p:spPr>
        <p:txBody>
          <a:bodyPr/>
          <a:lstStyle/>
          <a:p>
            <a:r>
              <a:rPr sz="4800" dirty="0">
                <a:solidFill>
                  <a:srgbClr val="FF0000"/>
                </a:solidFill>
              </a:rPr>
              <a:t>Sensors</a:t>
            </a:r>
            <a:br>
              <a:rPr lang="en-US" sz="4800" dirty="0">
                <a:solidFill>
                  <a:srgbClr val="FF0000"/>
                </a:solidFill>
              </a:rPr>
            </a:br>
            <a:endParaRPr sz="4800" dirty="0">
              <a:solidFill>
                <a:srgbClr val="FF0000"/>
              </a:solidFill>
            </a:endParaRPr>
          </a:p>
        </p:txBody>
      </p:sp>
      <p:pic>
        <p:nvPicPr>
          <p:cNvPr id="5" name="Рисунок 4">
            <a:extLst>
              <a:ext uri="{FF2B5EF4-FFF2-40B4-BE49-F238E27FC236}">
                <a16:creationId xmlns:a16="http://schemas.microsoft.com/office/drawing/2014/main" id="{55520778-494B-4A47-A538-9DE69CBC5F2F}"/>
              </a:ext>
            </a:extLst>
          </p:cNvPr>
          <p:cNvPicPr>
            <a:picLocks noChangeAspect="1"/>
          </p:cNvPicPr>
          <p:nvPr/>
        </p:nvPicPr>
        <p:blipFill>
          <a:blip r:embed="rId2"/>
          <a:stretch>
            <a:fillRect/>
          </a:stretch>
        </p:blipFill>
        <p:spPr>
          <a:xfrm rot="5400000">
            <a:off x="2530329" y="2574339"/>
            <a:ext cx="1873398" cy="1968208"/>
          </a:xfrm>
          <a:prstGeom prst="rect">
            <a:avLst/>
          </a:prstGeom>
        </p:spPr>
      </p:pic>
      <p:sp>
        <p:nvSpPr>
          <p:cNvPr id="8" name="Content Placeholder 2">
            <a:extLst>
              <a:ext uri="{FF2B5EF4-FFF2-40B4-BE49-F238E27FC236}">
                <a16:creationId xmlns:a16="http://schemas.microsoft.com/office/drawing/2014/main" id="{9A4B5C1C-6E5F-43F6-8E9F-6C2DD02E86D1}"/>
              </a:ext>
            </a:extLst>
          </p:cNvPr>
          <p:cNvSpPr txBox="1">
            <a:spLocks/>
          </p:cNvSpPr>
          <p:nvPr/>
        </p:nvSpPr>
        <p:spPr>
          <a:xfrm>
            <a:off x="160860" y="4452416"/>
            <a:ext cx="4239690" cy="230124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endParaRPr lang="en-US" dirty="0"/>
          </a:p>
        </p:txBody>
      </p:sp>
      <p:pic>
        <p:nvPicPr>
          <p:cNvPr id="10" name="Рисунок 9">
            <a:extLst>
              <a:ext uri="{FF2B5EF4-FFF2-40B4-BE49-F238E27FC236}">
                <a16:creationId xmlns:a16="http://schemas.microsoft.com/office/drawing/2014/main" id="{7C9723C6-8E9B-43E1-9655-89C891263413}"/>
              </a:ext>
            </a:extLst>
          </p:cNvPr>
          <p:cNvPicPr>
            <a:picLocks noChangeAspect="1"/>
          </p:cNvPicPr>
          <p:nvPr/>
        </p:nvPicPr>
        <p:blipFill>
          <a:blip r:embed="rId3"/>
          <a:stretch>
            <a:fillRect/>
          </a:stretch>
        </p:blipFill>
        <p:spPr>
          <a:xfrm>
            <a:off x="6568278" y="2086343"/>
            <a:ext cx="2944200" cy="2944200"/>
          </a:xfrm>
          <a:prstGeom prst="rect">
            <a:avLst/>
          </a:prstGeom>
        </p:spPr>
      </p:pic>
      <p:sp>
        <p:nvSpPr>
          <p:cNvPr id="15" name="Объект 14">
            <a:extLst>
              <a:ext uri="{FF2B5EF4-FFF2-40B4-BE49-F238E27FC236}">
                <a16:creationId xmlns:a16="http://schemas.microsoft.com/office/drawing/2014/main" id="{334B492A-7E9E-4675-964A-B22487BC5D00}"/>
              </a:ext>
            </a:extLst>
          </p:cNvPr>
          <p:cNvSpPr>
            <a:spLocks noGrp="1"/>
          </p:cNvSpPr>
          <p:nvPr>
            <p:ph idx="1"/>
          </p:nvPr>
        </p:nvSpPr>
        <p:spPr>
          <a:xfrm>
            <a:off x="401156" y="1170813"/>
            <a:ext cx="2304269" cy="5085207"/>
          </a:xfrm>
        </p:spPr>
        <p:txBody>
          <a:bodyPr>
            <a:normAutofit/>
          </a:bodyPr>
          <a:lstStyle/>
          <a:p>
            <a:pPr marL="0" indent="0">
              <a:buNone/>
            </a:pPr>
            <a:r>
              <a:rPr lang="en-US" dirty="0">
                <a:latin typeface="Bahnschrift" panose="020B0502040204020203" pitchFamily="34" charset="0"/>
              </a:rPr>
              <a:t>The VL53L0X is a compact time-of-flight laser sensor that measures distance with high accuracy.</a:t>
            </a:r>
            <a:br>
              <a:rPr lang="en-US" dirty="0">
                <a:latin typeface="Bahnschrift" panose="020B0502040204020203" pitchFamily="34" charset="0"/>
              </a:rPr>
            </a:br>
            <a:r>
              <a:rPr lang="en-US" dirty="0">
                <a:latin typeface="Bahnschrift" panose="020B0502040204020203" pitchFamily="34" charset="0"/>
              </a:rPr>
              <a:t>It provides fast readings, works well in various lighting conditions, and is ideal for obstacle detection and precise robot navigation.</a:t>
            </a:r>
          </a:p>
          <a:p>
            <a:endParaRPr lang="en-US" dirty="0"/>
          </a:p>
        </p:txBody>
      </p:sp>
      <p:sp>
        <p:nvSpPr>
          <p:cNvPr id="16" name="Прямоугольник 15">
            <a:extLst>
              <a:ext uri="{FF2B5EF4-FFF2-40B4-BE49-F238E27FC236}">
                <a16:creationId xmlns:a16="http://schemas.microsoft.com/office/drawing/2014/main" id="{F2819880-9521-48A2-87AE-EF3C7C066F31}"/>
              </a:ext>
            </a:extLst>
          </p:cNvPr>
          <p:cNvSpPr/>
          <p:nvPr/>
        </p:nvSpPr>
        <p:spPr>
          <a:xfrm>
            <a:off x="4640846" y="1157786"/>
            <a:ext cx="2209800" cy="4801314"/>
          </a:xfrm>
          <a:prstGeom prst="rect">
            <a:avLst/>
          </a:prstGeom>
        </p:spPr>
        <p:txBody>
          <a:bodyPr wrap="square">
            <a:spAutoFit/>
          </a:bodyPr>
          <a:lstStyle/>
          <a:p>
            <a:r>
              <a:rPr lang="en-US" dirty="0">
                <a:latin typeface="Bahnschrift" panose="020B0502040204020203" pitchFamily="34" charset="0"/>
              </a:rPr>
              <a:t>The MPU6500 gyroscope is used to measure the robot’s rotation and orientation.</a:t>
            </a:r>
            <a:br>
              <a:rPr lang="en-US" dirty="0">
                <a:latin typeface="Bahnschrift" panose="020B0502040204020203" pitchFamily="34" charset="0"/>
              </a:rPr>
            </a:br>
            <a:r>
              <a:rPr lang="en-US" dirty="0">
                <a:latin typeface="Bahnschrift" panose="020B0502040204020203" pitchFamily="34" charset="0"/>
              </a:rPr>
              <a:t>It helps the robot keep its direction stable, make accurate turns, and prevent drifting during movement.</a:t>
            </a:r>
            <a:br>
              <a:rPr lang="en-US" dirty="0">
                <a:latin typeface="Bahnschrift" panose="020B0502040204020203" pitchFamily="34" charset="0"/>
              </a:rPr>
            </a:br>
            <a:r>
              <a:rPr lang="en-US" dirty="0">
                <a:latin typeface="Bahnschrift" panose="020B0502040204020203" pitchFamily="34" charset="0"/>
              </a:rPr>
              <a:t>This ensures smoother navigation and more precise control in the maze or on the track.</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Ион">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Ио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8955</TotalTime>
  <Words>884</Words>
  <Application>Microsoft Office PowerPoint</Application>
  <PresentationFormat>Экран (4:3)</PresentationFormat>
  <Paragraphs>93</Paragraphs>
  <Slides>15</Slides>
  <Notes>3</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15</vt:i4>
      </vt:variant>
    </vt:vector>
  </HeadingPairs>
  <TitlesOfParts>
    <vt:vector size="24" baseType="lpstr">
      <vt:lpstr>Arial</vt:lpstr>
      <vt:lpstr>Arial Black</vt:lpstr>
      <vt:lpstr>Arial Narrow</vt:lpstr>
      <vt:lpstr>Bahnschrift</vt:lpstr>
      <vt:lpstr>Bahnschrift SemiBold</vt:lpstr>
      <vt:lpstr>Calibri</vt:lpstr>
      <vt:lpstr>Century Gothic</vt:lpstr>
      <vt:lpstr>Wingdings 3</vt:lpstr>
      <vt:lpstr>Ион</vt:lpstr>
      <vt:lpstr>AL_cringe Team</vt:lpstr>
      <vt:lpstr>Team Members</vt:lpstr>
      <vt:lpstr>Nazarov Asadbek  Engineer</vt:lpstr>
      <vt:lpstr>Narziyev Akbarshox  Coder</vt:lpstr>
      <vt:lpstr>Khafizof Shoxruxmirzo  Cadder</vt:lpstr>
      <vt:lpstr>Our Coach “Ergashev Navruz “</vt:lpstr>
      <vt:lpstr>Robot Name – AURIX</vt:lpstr>
      <vt:lpstr>Main Electronics</vt:lpstr>
      <vt:lpstr>Sensors </vt:lpstr>
      <vt:lpstr>Drive System </vt:lpstr>
      <vt:lpstr>Steering System</vt:lpstr>
      <vt:lpstr>Drivers &amp; Power System</vt:lpstr>
      <vt:lpstr>Презентация PowerPoint</vt:lpstr>
      <vt:lpstr>Презентация PowerPoint</vt:lpstr>
      <vt:lpstr>Презентация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AL_cringe Team</dc:title>
  <dc:subject/>
  <dc:creator>TUF</dc:creator>
  <cp:keywords/>
  <dc:description>generated using python-pptx</dc:description>
  <cp:lastModifiedBy>TUF</cp:lastModifiedBy>
  <cp:revision>4</cp:revision>
  <dcterms:created xsi:type="dcterms:W3CDTF">2013-01-27T09:14:16Z</dcterms:created>
  <dcterms:modified xsi:type="dcterms:W3CDTF">2025-11-24T11:21:23Z</dcterms:modified>
  <cp:category/>
</cp:coreProperties>
</file>